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7" r:id="rId4"/>
    <p:sldId id="268" r:id="rId5"/>
    <p:sldId id="258" r:id="rId6"/>
    <p:sldId id="262" r:id="rId7"/>
    <p:sldId id="263" r:id="rId8"/>
    <p:sldId id="269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96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63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01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53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62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88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04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403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93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98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07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E61C3-893D-46CD-80C0-FB2A63724689}" type="datetimeFigureOut">
              <a:rPr lang="nl-NL" smtClean="0"/>
              <a:t>31-10-2020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43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F5196-6B6D-480B-BC0C-F8B11844A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308" y="85350"/>
            <a:ext cx="9144000" cy="2387600"/>
          </a:xfrm>
        </p:spPr>
        <p:txBody>
          <a:bodyPr/>
          <a:lstStyle/>
          <a:p>
            <a:pPr algn="l"/>
            <a:r>
              <a:rPr lang="nl-NL" b="1" dirty="0">
                <a:solidFill>
                  <a:schemeClr val="bg1"/>
                </a:solidFill>
              </a:rPr>
              <a:t>Werkwoordspelling van de persoonsvorm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5F3F0C5-8A26-4E5E-97BA-CD593F64F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308" y="3429000"/>
            <a:ext cx="6165273" cy="1354425"/>
          </a:xfrm>
        </p:spPr>
        <p:txBody>
          <a:bodyPr>
            <a:normAutofit fontScale="92500" lnSpcReduction="10000"/>
          </a:bodyPr>
          <a:lstStyle/>
          <a:p>
            <a:endParaRPr lang="nl-NL" sz="4400" dirty="0"/>
          </a:p>
          <a:p>
            <a:pPr algn="l"/>
            <a:r>
              <a:rPr lang="nl-NL" sz="5400" dirty="0">
                <a:solidFill>
                  <a:schemeClr val="bg1"/>
                </a:solidFill>
              </a:rPr>
              <a:t>Tegenwoordige tijd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816CFB6-0B02-4E67-AFB7-C0248B212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896" y="1677305"/>
            <a:ext cx="3334247" cy="485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66C92E-E81F-4D68-BD72-BD7A3504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b="1" dirty="0">
                <a:solidFill>
                  <a:schemeClr val="bg1"/>
                </a:solidFill>
              </a:rPr>
              <a:t>Persoonsvorm herkennen 1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B889673-E72E-4B66-B318-9FE23E963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540" y="3397250"/>
            <a:ext cx="4762500" cy="3095625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224FDE-BAD5-4686-BC75-E56DA8A49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Door zin vragend te maken</a:t>
            </a:r>
          </a:p>
          <a:p>
            <a:r>
              <a:rPr lang="nl-NL" dirty="0">
                <a:solidFill>
                  <a:schemeClr val="bg1"/>
                </a:solidFill>
              </a:rPr>
              <a:t>De persoonsvorm komt dan vooraan in de zin te staan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 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 Stefan loopt naar de bakker.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 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 </a:t>
            </a:r>
            <a:r>
              <a:rPr lang="nl-NL" dirty="0">
                <a:solidFill>
                  <a:schemeClr val="bg1"/>
                </a:solidFill>
                <a:highlight>
                  <a:srgbClr val="00FF00"/>
                </a:highlight>
              </a:rPr>
              <a:t>Loopt</a:t>
            </a:r>
            <a:r>
              <a:rPr lang="nl-NL" dirty="0">
                <a:solidFill>
                  <a:schemeClr val="bg1"/>
                </a:solidFill>
              </a:rPr>
              <a:t> Stefan naar de bakker?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834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66C92E-E81F-4D68-BD72-BD7A3504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b="1" dirty="0">
                <a:solidFill>
                  <a:schemeClr val="bg1"/>
                </a:solidFill>
              </a:rPr>
              <a:t>Persoonsvorm herkennen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224FDE-BAD5-4686-BC75-E56DA8A49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882" y="545700"/>
            <a:ext cx="10515600" cy="44288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solidFill>
                  <a:schemeClr val="bg1"/>
                </a:solidFill>
              </a:rPr>
              <a:t>Door van enkelvoud meervoud te maken of andersom</a:t>
            </a:r>
          </a:p>
          <a:p>
            <a:r>
              <a:rPr lang="nl-NL" dirty="0">
                <a:solidFill>
                  <a:schemeClr val="bg1"/>
                </a:solidFill>
              </a:rPr>
              <a:t>Het werkwoord dat verandert is de persoonsvorm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 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Ik loop naar de slager 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Wij </a:t>
            </a:r>
            <a:r>
              <a:rPr lang="nl-NL" dirty="0">
                <a:solidFill>
                  <a:schemeClr val="bg1"/>
                </a:solidFill>
                <a:highlight>
                  <a:srgbClr val="00FF00"/>
                </a:highlight>
              </a:rPr>
              <a:t>lopen</a:t>
            </a:r>
            <a:r>
              <a:rPr lang="nl-NL" dirty="0">
                <a:solidFill>
                  <a:schemeClr val="bg1"/>
                </a:solidFill>
              </a:rPr>
              <a:t> naar de slager </a:t>
            </a:r>
            <a:r>
              <a:rPr lang="nl-NL" dirty="0"/>
              <a:t> 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E41EB6A-CE36-426F-9981-4E7BE15EF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323" y="3590232"/>
            <a:ext cx="4333379" cy="290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66C92E-E81F-4D68-BD72-BD7A3504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b="1" dirty="0">
                <a:solidFill>
                  <a:schemeClr val="bg1"/>
                </a:solidFill>
              </a:rPr>
              <a:t>Persoonsvorm herkennen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224FDE-BAD5-4686-BC75-E56DA8A49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147469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bg1"/>
                </a:solidFill>
              </a:rPr>
              <a:t>Door de zin in andere tijd te zetten</a:t>
            </a:r>
          </a:p>
          <a:p>
            <a:r>
              <a:rPr lang="nl-NL" dirty="0">
                <a:solidFill>
                  <a:schemeClr val="bg1"/>
                </a:solidFill>
              </a:rPr>
              <a:t>Het werkwoord dat verandert is de persoonsvorm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 Ik loop naar de fietsenmaker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   Ik </a:t>
            </a:r>
            <a:r>
              <a:rPr lang="nl-NL" dirty="0">
                <a:solidFill>
                  <a:schemeClr val="bg1"/>
                </a:solidFill>
                <a:highlight>
                  <a:srgbClr val="00FF00"/>
                </a:highlight>
              </a:rPr>
              <a:t>liep</a:t>
            </a:r>
            <a:r>
              <a:rPr lang="nl-NL" dirty="0">
                <a:solidFill>
                  <a:schemeClr val="bg1"/>
                </a:solidFill>
              </a:rPr>
              <a:t> naar de fietsenmaker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1AC3B0E-76E9-4BDE-A8A1-7D8542117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617" y="3665551"/>
            <a:ext cx="4288486" cy="273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28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919B4E-8C39-49BF-ADAE-4CA3FBD6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4096"/>
            <a:ext cx="10515600" cy="1055112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1 vraag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A3C711-2673-4BBB-8AE6-3E6D4E0D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517472"/>
            <a:ext cx="10515600" cy="1055113"/>
          </a:xfrm>
        </p:spPr>
        <p:txBody>
          <a:bodyPr>
            <a:norm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Stam of stam + t?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7D13FCE-2485-46F5-A937-52361F622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271" y="3572585"/>
            <a:ext cx="4608641" cy="289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2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BD2F0-DCEB-4D4E-BEEE-2DD727966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09347"/>
            <a:ext cx="10515600" cy="1004279"/>
          </a:xfrm>
        </p:spPr>
        <p:txBody>
          <a:bodyPr/>
          <a:lstStyle/>
          <a:p>
            <a:r>
              <a:rPr lang="nl-NL" b="1" dirty="0"/>
              <a:t>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7B63EC-AAAF-49F9-9020-65831307D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1421432"/>
            <a:ext cx="10515600" cy="5163950"/>
          </a:xfrm>
        </p:spPr>
        <p:txBody>
          <a:bodyPr/>
          <a:lstStyle/>
          <a:p>
            <a:endParaRPr lang="nl-NL" sz="3200" cap="all" dirty="0">
              <a:solidFill>
                <a:prstClr val="white"/>
              </a:solidFill>
              <a:latin typeface="Tw Cen MT" panose="020B0602020104020603"/>
              <a:ea typeface="+mj-ea"/>
              <a:cs typeface="+mj-cs"/>
            </a:endParaRPr>
          </a:p>
          <a:p>
            <a: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Ik				=</a:t>
            </a:r>
            <a:b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</a:br>
            <a:endParaRPr lang="nl-NL" sz="3200" cap="all" dirty="0">
              <a:solidFill>
                <a:prstClr val="white"/>
              </a:solidFill>
              <a:latin typeface="Tw Cen MT" panose="020B0602020104020603"/>
              <a:ea typeface="+mj-ea"/>
              <a:cs typeface="+mj-cs"/>
            </a:endParaRPr>
          </a:p>
          <a:p>
            <a: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Jij				=         	+ t</a:t>
            </a:r>
            <a:b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</a:br>
            <a:endParaRPr lang="nl-NL" sz="3200" cap="all" dirty="0">
              <a:solidFill>
                <a:prstClr val="white"/>
              </a:solidFill>
              <a:latin typeface="Tw Cen MT" panose="020B0602020104020603"/>
              <a:ea typeface="+mj-ea"/>
              <a:cs typeface="+mj-cs"/>
            </a:endParaRPr>
          </a:p>
          <a:p>
            <a: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Hij/zij/ het 		=		+ T</a:t>
            </a:r>
            <a:b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</a:br>
            <a:endParaRPr lang="nl-NL" sz="3200" cap="all" dirty="0">
              <a:solidFill>
                <a:prstClr val="white"/>
              </a:solidFill>
              <a:latin typeface="Tw Cen MT" panose="020B0602020104020603"/>
              <a:ea typeface="+mj-ea"/>
              <a:cs typeface="+mj-cs"/>
            </a:endParaRPr>
          </a:p>
          <a:p>
            <a: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er/dat enz. 		= 		+ t</a:t>
            </a:r>
            <a:b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</a:b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5E3F1CE-E3E5-40EF-83BE-E59415725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968" y="1751348"/>
            <a:ext cx="894331" cy="89433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06CE729-49C4-4C77-898A-F78198C66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318" y="4778993"/>
            <a:ext cx="907032" cy="88798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E0C4B4B9-DD44-4AF5-A7D3-34E163867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318" y="2774213"/>
            <a:ext cx="887981" cy="88798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772A4AB-7317-44D0-B253-498FEC76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969" y="3762478"/>
            <a:ext cx="913382" cy="887981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E9B5372-8307-48D8-8F78-A4885DEF3C19}"/>
              </a:ext>
            </a:extLst>
          </p:cNvPr>
          <p:cNvSpPr txBox="1"/>
          <p:nvPr/>
        </p:nvSpPr>
        <p:spPr>
          <a:xfrm>
            <a:off x="844550" y="323600"/>
            <a:ext cx="9310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b="1" dirty="0">
                <a:solidFill>
                  <a:schemeClr val="bg1"/>
                </a:solidFill>
                <a:latin typeface="+mj-lt"/>
              </a:rPr>
              <a:t>Onderwerp</a:t>
            </a:r>
            <a:r>
              <a:rPr lang="nl-NL" sz="6000" b="1" dirty="0">
                <a:solidFill>
                  <a:schemeClr val="bg1"/>
                </a:solidFill>
              </a:rPr>
              <a:t> </a:t>
            </a:r>
            <a:r>
              <a:rPr lang="nl-NL" sz="6000" b="1" dirty="0">
                <a:solidFill>
                  <a:schemeClr val="bg1"/>
                </a:solidFill>
                <a:latin typeface="+mj-lt"/>
              </a:rPr>
              <a:t>enkelvoud</a:t>
            </a:r>
          </a:p>
        </p:txBody>
      </p:sp>
    </p:spTree>
    <p:extLst>
      <p:ext uri="{BB962C8B-B14F-4D97-AF65-F5344CB8AC3E}">
        <p14:creationId xmlns:p14="http://schemas.microsoft.com/office/powerpoint/2010/main" val="352867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70EAA1-33AF-4EF0-886F-45EBF0F1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36010"/>
            <a:ext cx="10515600" cy="926458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Let op!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0A6D57-7713-4FF8-A26E-AC046F7F7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62467"/>
            <a:ext cx="10515600" cy="4377243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chemeClr val="bg1"/>
                </a:solidFill>
              </a:rPr>
              <a:t>Jij/je achter persoonsvorm dan ook alleen stam</a:t>
            </a:r>
          </a:p>
          <a:p>
            <a:r>
              <a:rPr lang="nl-NL" sz="4400" dirty="0">
                <a:solidFill>
                  <a:schemeClr val="tx1"/>
                </a:solidFill>
              </a:rPr>
              <a:t>           </a:t>
            </a:r>
          </a:p>
          <a:p>
            <a:r>
              <a:rPr lang="nl-NL" sz="4400" dirty="0">
                <a:solidFill>
                  <a:schemeClr val="tx1"/>
                </a:solidFill>
              </a:rPr>
              <a:t>           </a:t>
            </a:r>
            <a:r>
              <a:rPr lang="nl-NL" sz="4400" dirty="0">
                <a:solidFill>
                  <a:schemeClr val="bg1"/>
                </a:solidFill>
              </a:rPr>
              <a:t>Jij/je*</a:t>
            </a:r>
          </a:p>
          <a:p>
            <a:endParaRPr lang="nl-NL" sz="4400" dirty="0">
              <a:solidFill>
                <a:schemeClr val="tx1"/>
              </a:solidFill>
            </a:endParaRPr>
          </a:p>
          <a:p>
            <a:endParaRPr lang="nl-NL" sz="3600" dirty="0">
              <a:solidFill>
                <a:schemeClr val="tx1"/>
              </a:solidFill>
            </a:endParaRPr>
          </a:p>
          <a:p>
            <a:r>
              <a:rPr lang="nl-NL" sz="3200" dirty="0">
                <a:solidFill>
                  <a:schemeClr val="bg1"/>
                </a:solidFill>
              </a:rPr>
              <a:t>*Alleen als ‘je’ de betekenis van ‘jij’ heeft</a:t>
            </a:r>
          </a:p>
          <a:p>
            <a:endParaRPr lang="nl-NL" sz="4400" dirty="0">
              <a:solidFill>
                <a:schemeClr val="tx1"/>
              </a:solidFill>
            </a:endParaRPr>
          </a:p>
          <a:p>
            <a:endParaRPr lang="nl-NL" sz="4400" dirty="0">
              <a:solidFill>
                <a:schemeClr val="tx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EA465F9-EE71-4FE5-A5AF-7E81E31BB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3164663"/>
            <a:ext cx="1376464" cy="13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7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E1626-8170-49A9-89CC-07BA50B47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28153"/>
            <a:ext cx="10515600" cy="866694"/>
          </a:xfrm>
        </p:spPr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Voorbeelden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2B2276-8DE2-4C66-AB04-5311B1DDD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151449"/>
            <a:ext cx="10515600" cy="4416328"/>
          </a:xfrm>
        </p:spPr>
        <p:txBody>
          <a:bodyPr/>
          <a:lstStyle/>
          <a:p>
            <a:r>
              <a:rPr lang="nl-NL" sz="3200" dirty="0">
                <a:solidFill>
                  <a:schemeClr val="bg1"/>
                </a:solidFill>
              </a:rPr>
              <a:t>Ik slaap vandaag uit.					= stam</a:t>
            </a:r>
          </a:p>
          <a:p>
            <a:r>
              <a:rPr lang="nl-NL" sz="3200" dirty="0">
                <a:solidFill>
                  <a:schemeClr val="bg1"/>
                </a:solidFill>
              </a:rPr>
              <a:t>Dat heb je geweldig gedaan.			= stam</a:t>
            </a:r>
          </a:p>
          <a:p>
            <a:r>
              <a:rPr lang="nl-NL" sz="3200" dirty="0">
                <a:solidFill>
                  <a:schemeClr val="bg1"/>
                </a:solidFill>
              </a:rPr>
              <a:t>Daar word jij vast blij van.				= stam</a:t>
            </a:r>
          </a:p>
          <a:p>
            <a:r>
              <a:rPr lang="nl-NL" sz="3200" dirty="0">
                <a:solidFill>
                  <a:schemeClr val="bg1"/>
                </a:solidFill>
              </a:rPr>
              <a:t>Welk cijfer denkt Bart te hebben?		= stam + t</a:t>
            </a:r>
          </a:p>
          <a:p>
            <a:r>
              <a:rPr lang="nl-NL" sz="3200" dirty="0">
                <a:solidFill>
                  <a:schemeClr val="bg1"/>
                </a:solidFill>
              </a:rPr>
              <a:t>Daphne beantwoordt de vraag juist. 		= stam + t</a:t>
            </a:r>
          </a:p>
          <a:p>
            <a:r>
              <a:rPr lang="nl-NL" sz="3200" dirty="0">
                <a:solidFill>
                  <a:schemeClr val="bg1"/>
                </a:solidFill>
              </a:rPr>
              <a:t>Loopt je batterij nog steeds zo snel leeg?	= stam + 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8633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0757F-221A-42A0-BC89-AACF7D4F0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12071"/>
            <a:ext cx="10515600" cy="916730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Onderwerp meervoud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9DF26B-A957-4A74-B6F1-E4713D157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013582"/>
            <a:ext cx="10515600" cy="2647916"/>
          </a:xfrm>
        </p:spPr>
        <p:txBody>
          <a:bodyPr>
            <a:normAutofit/>
          </a:bodyPr>
          <a:lstStyle/>
          <a:p>
            <a:r>
              <a:rPr lang="nl-NL" sz="44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wij/jullie/zij = hele werkwoord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17708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lauw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273</Words>
  <Application>Microsoft Office PowerPoint</Application>
  <PresentationFormat>Breedbeeld</PresentationFormat>
  <Paragraphs>58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Tw Cen MT</vt:lpstr>
      <vt:lpstr>Office Theme</vt:lpstr>
      <vt:lpstr>Werkwoordspelling van de persoonsvorm </vt:lpstr>
      <vt:lpstr>Persoonsvorm herkennen 1</vt:lpstr>
      <vt:lpstr>Persoonsvorm herkennen 2</vt:lpstr>
      <vt:lpstr>Persoonsvorm herkennen 3</vt:lpstr>
      <vt:lpstr>1 vraag</vt:lpstr>
      <vt:lpstr> </vt:lpstr>
      <vt:lpstr>Let op!</vt:lpstr>
      <vt:lpstr>Voorbeelden</vt:lpstr>
      <vt:lpstr>Onderwerp meervoud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Werkwoordspelling van de persoonsvorm</dc:title>
  <dc:creator>Ouden den E.P. (Erwin)</dc:creator>
  <cp:lastModifiedBy>Ouden den E.P. (Erwin)</cp:lastModifiedBy>
  <cp:revision>14</cp:revision>
  <dcterms:created xsi:type="dcterms:W3CDTF">2020-10-26T13:22:07Z</dcterms:created>
  <dcterms:modified xsi:type="dcterms:W3CDTF">2020-10-31T15:13:28Z</dcterms:modified>
</cp:coreProperties>
</file>